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85" r:id="rId6"/>
    <p:sldId id="258" r:id="rId7"/>
    <p:sldId id="291" r:id="rId8"/>
    <p:sldId id="286" r:id="rId9"/>
    <p:sldId id="289" r:id="rId10"/>
    <p:sldId id="287" r:id="rId11"/>
    <p:sldId id="288" r:id="rId12"/>
    <p:sldId id="290" r:id="rId13"/>
    <p:sldId id="29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85"/>
            <p14:sldId id="258"/>
            <p14:sldId id="291"/>
            <p14:sldId id="286"/>
            <p14:sldId id="289"/>
            <p14:sldId id="287"/>
            <p14:sldId id="288"/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E0020C-CC25-45C9-857E-7EF72A4670BB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83D59EA-05F9-4791-A314-578B94967223}">
      <dgm:prSet phldrT="[Text]"/>
      <dgm:spPr/>
      <dgm:t>
        <a:bodyPr/>
        <a:lstStyle/>
        <a:p>
          <a:r>
            <a:rPr lang="en-US" dirty="0"/>
            <a:t>Factors that lead to attrition</a:t>
          </a:r>
        </a:p>
      </dgm:t>
    </dgm:pt>
    <dgm:pt modelId="{60504034-7C01-4E37-84A6-77AC053C0E2D}" type="parTrans" cxnId="{C8809D7A-23EF-42F7-AD71-F7161BD64569}">
      <dgm:prSet/>
      <dgm:spPr/>
      <dgm:t>
        <a:bodyPr/>
        <a:lstStyle/>
        <a:p>
          <a:endParaRPr lang="en-US"/>
        </a:p>
      </dgm:t>
    </dgm:pt>
    <dgm:pt modelId="{31147DB1-D856-427F-A2B9-095AA7B77D78}" type="sibTrans" cxnId="{C8809D7A-23EF-42F7-AD71-F7161BD64569}">
      <dgm:prSet/>
      <dgm:spPr/>
      <dgm:t>
        <a:bodyPr/>
        <a:lstStyle/>
        <a:p>
          <a:endParaRPr lang="en-US"/>
        </a:p>
      </dgm:t>
    </dgm:pt>
    <dgm:pt modelId="{05279D00-8E71-4A58-B874-87AC0B638DC0}">
      <dgm:prSet phldrT="[Text]"/>
      <dgm:spPr/>
      <dgm:t>
        <a:bodyPr/>
        <a:lstStyle/>
        <a:p>
          <a:r>
            <a:rPr lang="en-US" dirty="0"/>
            <a:t>Top three factors contribute to attrition</a:t>
          </a:r>
        </a:p>
      </dgm:t>
    </dgm:pt>
    <dgm:pt modelId="{F1AF0FB6-C963-4D33-92FC-C9B6BDC09B80}" type="parTrans" cxnId="{44DABC0C-4479-49B8-B6BE-81136B600026}">
      <dgm:prSet/>
      <dgm:spPr/>
      <dgm:t>
        <a:bodyPr/>
        <a:lstStyle/>
        <a:p>
          <a:endParaRPr lang="en-US"/>
        </a:p>
      </dgm:t>
    </dgm:pt>
    <dgm:pt modelId="{79640CE4-A961-4CFB-AD70-9183B569C6B4}" type="sibTrans" cxnId="{44DABC0C-4479-49B8-B6BE-81136B600026}">
      <dgm:prSet/>
      <dgm:spPr/>
      <dgm:t>
        <a:bodyPr/>
        <a:lstStyle/>
        <a:p>
          <a:endParaRPr lang="en-US"/>
        </a:p>
      </dgm:t>
    </dgm:pt>
    <dgm:pt modelId="{2331102B-6007-4F20-98E1-40648FE4FFED}">
      <dgm:prSet phldrT="[Text]"/>
      <dgm:spPr/>
      <dgm:t>
        <a:bodyPr/>
        <a:lstStyle/>
        <a:p>
          <a:r>
            <a:rPr lang="en-US" dirty="0"/>
            <a:t>Job specific trends</a:t>
          </a:r>
        </a:p>
      </dgm:t>
    </dgm:pt>
    <dgm:pt modelId="{5BBF3502-A691-45E2-867F-3203718C9EE3}" type="parTrans" cxnId="{FBCE9D37-F41C-4FE4-B388-2D746BA75D6C}">
      <dgm:prSet/>
      <dgm:spPr/>
      <dgm:t>
        <a:bodyPr/>
        <a:lstStyle/>
        <a:p>
          <a:endParaRPr lang="en-US"/>
        </a:p>
      </dgm:t>
    </dgm:pt>
    <dgm:pt modelId="{BF49E07E-F128-4A0C-8ED9-8F33E6869F06}" type="sibTrans" cxnId="{FBCE9D37-F41C-4FE4-B388-2D746BA75D6C}">
      <dgm:prSet/>
      <dgm:spPr/>
      <dgm:t>
        <a:bodyPr/>
        <a:lstStyle/>
        <a:p>
          <a:endParaRPr lang="en-US"/>
        </a:p>
      </dgm:t>
    </dgm:pt>
    <dgm:pt modelId="{A067F1BE-CBFD-4050-9F2C-5DA7538C600C}">
      <dgm:prSet phldrT="[Text]"/>
      <dgm:spPr/>
      <dgm:t>
        <a:bodyPr/>
        <a:lstStyle/>
        <a:p>
          <a:r>
            <a:rPr lang="en-US" dirty="0"/>
            <a:t>Model to predict Monthly Income</a:t>
          </a:r>
        </a:p>
      </dgm:t>
    </dgm:pt>
    <dgm:pt modelId="{1E51BC97-89FC-4D65-8C8E-495E776097BD}" type="parTrans" cxnId="{66B51994-16FA-49E8-8544-4AEB1DD98F9D}">
      <dgm:prSet/>
      <dgm:spPr/>
      <dgm:t>
        <a:bodyPr/>
        <a:lstStyle/>
        <a:p>
          <a:endParaRPr lang="en-US"/>
        </a:p>
      </dgm:t>
    </dgm:pt>
    <dgm:pt modelId="{384DEF07-D977-48D4-BAFA-507260AC2725}" type="sibTrans" cxnId="{66B51994-16FA-49E8-8544-4AEB1DD98F9D}">
      <dgm:prSet/>
      <dgm:spPr/>
      <dgm:t>
        <a:bodyPr/>
        <a:lstStyle/>
        <a:p>
          <a:endParaRPr lang="en-US"/>
        </a:p>
      </dgm:t>
    </dgm:pt>
    <dgm:pt modelId="{BB826356-BC9D-4CD8-A56D-8BCEF47DFD5A}">
      <dgm:prSet phldrT="[Text]"/>
      <dgm:spPr/>
      <dgm:t>
        <a:bodyPr/>
        <a:lstStyle/>
        <a:p>
          <a:r>
            <a:rPr lang="en-US" dirty="0"/>
            <a:t>Model to predict attrition</a:t>
          </a:r>
        </a:p>
      </dgm:t>
    </dgm:pt>
    <dgm:pt modelId="{07AB10D2-9427-482A-92FA-664B5D4C879C}" type="parTrans" cxnId="{A593D899-8036-43F0-BF0E-F0CD8963ED64}">
      <dgm:prSet/>
      <dgm:spPr/>
      <dgm:t>
        <a:bodyPr/>
        <a:lstStyle/>
        <a:p>
          <a:endParaRPr lang="en-US"/>
        </a:p>
      </dgm:t>
    </dgm:pt>
    <dgm:pt modelId="{724D2A9C-B26B-4C08-968B-9B2A86F32FE9}" type="sibTrans" cxnId="{A593D899-8036-43F0-BF0E-F0CD8963ED64}">
      <dgm:prSet/>
      <dgm:spPr/>
      <dgm:t>
        <a:bodyPr/>
        <a:lstStyle/>
        <a:p>
          <a:endParaRPr lang="en-US"/>
        </a:p>
      </dgm:t>
    </dgm:pt>
    <dgm:pt modelId="{D7FC5042-9CB0-43EA-80F4-EA150FFDC3A6}">
      <dgm:prSet phldrT="[Text]"/>
      <dgm:spPr/>
      <dgm:t>
        <a:bodyPr/>
        <a:lstStyle/>
        <a:p>
          <a:r>
            <a:rPr lang="en-US" dirty="0"/>
            <a:t>Key Find</a:t>
          </a:r>
        </a:p>
      </dgm:t>
    </dgm:pt>
    <dgm:pt modelId="{760B9267-5FA9-4E27-9857-6E7CAD12F3A4}" type="parTrans" cxnId="{C4E0413C-C394-4BC3-A500-5E58E26B93AF}">
      <dgm:prSet/>
      <dgm:spPr/>
      <dgm:t>
        <a:bodyPr/>
        <a:lstStyle/>
        <a:p>
          <a:endParaRPr lang="en-US"/>
        </a:p>
      </dgm:t>
    </dgm:pt>
    <dgm:pt modelId="{30107F98-00BB-4B86-9E98-C46011D26224}" type="sibTrans" cxnId="{C4E0413C-C394-4BC3-A500-5E58E26B93AF}">
      <dgm:prSet/>
      <dgm:spPr/>
      <dgm:t>
        <a:bodyPr/>
        <a:lstStyle/>
        <a:p>
          <a:endParaRPr lang="en-US"/>
        </a:p>
      </dgm:t>
    </dgm:pt>
    <dgm:pt modelId="{F42086C5-AFBD-4BEF-ADE8-F403515FFE53}" type="pres">
      <dgm:prSet presAssocID="{0DE0020C-CC25-45C9-857E-7EF72A4670B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75A07E72-4C41-4434-80D1-20CAE0EC5CA2}" type="pres">
      <dgm:prSet presAssocID="{D7FC5042-9CB0-43EA-80F4-EA150FFDC3A6}" presName="Accent6" presStyleCnt="0"/>
      <dgm:spPr/>
    </dgm:pt>
    <dgm:pt modelId="{8E79FA3C-50B3-4762-8104-25A1371CDA93}" type="pres">
      <dgm:prSet presAssocID="{D7FC5042-9CB0-43EA-80F4-EA150FFDC3A6}" presName="Accent" presStyleLbl="node1" presStyleIdx="0" presStyleCnt="6"/>
      <dgm:spPr/>
    </dgm:pt>
    <dgm:pt modelId="{87B2291C-300C-4AC5-9EAD-061A31914E8A}" type="pres">
      <dgm:prSet presAssocID="{D7FC5042-9CB0-43EA-80F4-EA150FFDC3A6}" presName="ParentBackground6" presStyleCnt="0"/>
      <dgm:spPr/>
    </dgm:pt>
    <dgm:pt modelId="{0226CC89-1F3F-4CDA-91AC-D51A07249524}" type="pres">
      <dgm:prSet presAssocID="{D7FC5042-9CB0-43EA-80F4-EA150FFDC3A6}" presName="ParentBackground" presStyleLbl="fgAcc1" presStyleIdx="0" presStyleCnt="6"/>
      <dgm:spPr/>
    </dgm:pt>
    <dgm:pt modelId="{01301A74-7518-4FFE-A5D8-653064DF37D4}" type="pres">
      <dgm:prSet presAssocID="{D7FC5042-9CB0-43EA-80F4-EA150FFDC3A6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4BFBB94-EB03-4C9A-B9F1-4B224B2BB432}" type="pres">
      <dgm:prSet presAssocID="{BB826356-BC9D-4CD8-A56D-8BCEF47DFD5A}" presName="Accent5" presStyleCnt="0"/>
      <dgm:spPr/>
    </dgm:pt>
    <dgm:pt modelId="{D403C0D6-45D6-4897-AE2F-4D2D8EAB96EF}" type="pres">
      <dgm:prSet presAssocID="{BB826356-BC9D-4CD8-A56D-8BCEF47DFD5A}" presName="Accent" presStyleLbl="node1" presStyleIdx="1" presStyleCnt="6"/>
      <dgm:spPr/>
    </dgm:pt>
    <dgm:pt modelId="{DC7DF145-6FB8-4AD1-8324-7F955E5A3766}" type="pres">
      <dgm:prSet presAssocID="{BB826356-BC9D-4CD8-A56D-8BCEF47DFD5A}" presName="ParentBackground5" presStyleCnt="0"/>
      <dgm:spPr/>
    </dgm:pt>
    <dgm:pt modelId="{06FF97F3-060C-49F0-8278-2B5B93E64C81}" type="pres">
      <dgm:prSet presAssocID="{BB826356-BC9D-4CD8-A56D-8BCEF47DFD5A}" presName="ParentBackground" presStyleLbl="fgAcc1" presStyleIdx="1" presStyleCnt="6"/>
      <dgm:spPr/>
    </dgm:pt>
    <dgm:pt modelId="{8FA6496F-B981-4FA6-A46E-96AA35B5820C}" type="pres">
      <dgm:prSet presAssocID="{BB826356-BC9D-4CD8-A56D-8BCEF47DFD5A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AE637DC-E1F3-4807-BFF2-7848D4F12ED7}" type="pres">
      <dgm:prSet presAssocID="{A067F1BE-CBFD-4050-9F2C-5DA7538C600C}" presName="Accent4" presStyleCnt="0"/>
      <dgm:spPr/>
    </dgm:pt>
    <dgm:pt modelId="{DD3F531C-A705-40F8-A58D-5BE536764B48}" type="pres">
      <dgm:prSet presAssocID="{A067F1BE-CBFD-4050-9F2C-5DA7538C600C}" presName="Accent" presStyleLbl="node1" presStyleIdx="2" presStyleCnt="6"/>
      <dgm:spPr/>
    </dgm:pt>
    <dgm:pt modelId="{79C622BE-BE46-47A4-AD67-895751621A79}" type="pres">
      <dgm:prSet presAssocID="{A067F1BE-CBFD-4050-9F2C-5DA7538C600C}" presName="ParentBackground4" presStyleCnt="0"/>
      <dgm:spPr/>
    </dgm:pt>
    <dgm:pt modelId="{F5EB723B-9259-4711-A18C-395A7BE4CA12}" type="pres">
      <dgm:prSet presAssocID="{A067F1BE-CBFD-4050-9F2C-5DA7538C600C}" presName="ParentBackground" presStyleLbl="fgAcc1" presStyleIdx="2" presStyleCnt="6"/>
      <dgm:spPr/>
    </dgm:pt>
    <dgm:pt modelId="{AB1FDD34-FDB7-49B4-9B82-0897E63B5E08}" type="pres">
      <dgm:prSet presAssocID="{A067F1BE-CBFD-4050-9F2C-5DA7538C600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1467FC6-BBA0-447C-96D3-4E58FE7661C3}" type="pres">
      <dgm:prSet presAssocID="{2331102B-6007-4F20-98E1-40648FE4FFED}" presName="Accent3" presStyleCnt="0"/>
      <dgm:spPr/>
    </dgm:pt>
    <dgm:pt modelId="{E54353CF-1A1B-4847-AD22-BFDB62E521B2}" type="pres">
      <dgm:prSet presAssocID="{2331102B-6007-4F20-98E1-40648FE4FFED}" presName="Accent" presStyleLbl="node1" presStyleIdx="3" presStyleCnt="6"/>
      <dgm:spPr/>
    </dgm:pt>
    <dgm:pt modelId="{DB7E472F-6297-491B-8D2B-12D298AA66EE}" type="pres">
      <dgm:prSet presAssocID="{2331102B-6007-4F20-98E1-40648FE4FFED}" presName="ParentBackground3" presStyleCnt="0"/>
      <dgm:spPr/>
    </dgm:pt>
    <dgm:pt modelId="{94FBDB2D-D328-4B78-8074-FBBC01A94E0B}" type="pres">
      <dgm:prSet presAssocID="{2331102B-6007-4F20-98E1-40648FE4FFED}" presName="ParentBackground" presStyleLbl="fgAcc1" presStyleIdx="3" presStyleCnt="6"/>
      <dgm:spPr/>
    </dgm:pt>
    <dgm:pt modelId="{85498104-BED3-48EB-A790-9E77D31FBF3A}" type="pres">
      <dgm:prSet presAssocID="{2331102B-6007-4F20-98E1-40648FE4FFED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2F607EC-60CE-42F3-A1BD-B17BA49AB0BF}" type="pres">
      <dgm:prSet presAssocID="{05279D00-8E71-4A58-B874-87AC0B638DC0}" presName="Accent2" presStyleCnt="0"/>
      <dgm:spPr/>
    </dgm:pt>
    <dgm:pt modelId="{4BBFC334-F4BC-473A-95AC-7E03CF17DF62}" type="pres">
      <dgm:prSet presAssocID="{05279D00-8E71-4A58-B874-87AC0B638DC0}" presName="Accent" presStyleLbl="node1" presStyleIdx="4" presStyleCnt="6"/>
      <dgm:spPr/>
    </dgm:pt>
    <dgm:pt modelId="{0F1AAC2F-3232-4D11-828D-61EBC8CF990A}" type="pres">
      <dgm:prSet presAssocID="{05279D00-8E71-4A58-B874-87AC0B638DC0}" presName="ParentBackground2" presStyleCnt="0"/>
      <dgm:spPr/>
    </dgm:pt>
    <dgm:pt modelId="{43A208DA-3A4F-40E0-82DB-DF1A8E8FE60C}" type="pres">
      <dgm:prSet presAssocID="{05279D00-8E71-4A58-B874-87AC0B638DC0}" presName="ParentBackground" presStyleLbl="fgAcc1" presStyleIdx="4" presStyleCnt="6"/>
      <dgm:spPr/>
    </dgm:pt>
    <dgm:pt modelId="{533F2DDE-225E-45AA-888C-F4E487FDAFFC}" type="pres">
      <dgm:prSet presAssocID="{05279D00-8E71-4A58-B874-87AC0B638DC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DF466CD-489C-4908-B5FB-48B66BFF0CE3}" type="pres">
      <dgm:prSet presAssocID="{D83D59EA-05F9-4791-A314-578B94967223}" presName="Accent1" presStyleCnt="0"/>
      <dgm:spPr/>
    </dgm:pt>
    <dgm:pt modelId="{2DCFE691-4142-49C3-BE19-222F124A3C7F}" type="pres">
      <dgm:prSet presAssocID="{D83D59EA-05F9-4791-A314-578B94967223}" presName="Accent" presStyleLbl="node1" presStyleIdx="5" presStyleCnt="6"/>
      <dgm:spPr/>
    </dgm:pt>
    <dgm:pt modelId="{67A5351C-71BA-4475-8638-144D9DF34FCE}" type="pres">
      <dgm:prSet presAssocID="{D83D59EA-05F9-4791-A314-578B94967223}" presName="ParentBackground1" presStyleCnt="0"/>
      <dgm:spPr/>
    </dgm:pt>
    <dgm:pt modelId="{B7908AA2-71BB-4951-A0EA-7298067B7211}" type="pres">
      <dgm:prSet presAssocID="{D83D59EA-05F9-4791-A314-578B94967223}" presName="ParentBackground" presStyleLbl="fgAcc1" presStyleIdx="5" presStyleCnt="6"/>
      <dgm:spPr/>
    </dgm:pt>
    <dgm:pt modelId="{0C1CE87E-AEC0-475D-90CF-FCB263AC3A70}" type="pres">
      <dgm:prSet presAssocID="{D83D59EA-05F9-4791-A314-578B9496722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71F6608-24E7-4965-A323-BF74CE272645}" type="presOf" srcId="{0DE0020C-CC25-45C9-857E-7EF72A4670BB}" destId="{F42086C5-AFBD-4BEF-ADE8-F403515FFE53}" srcOrd="0" destOrd="0" presId="urn:microsoft.com/office/officeart/2011/layout/CircleProcess"/>
    <dgm:cxn modelId="{44DABC0C-4479-49B8-B6BE-81136B600026}" srcId="{0DE0020C-CC25-45C9-857E-7EF72A4670BB}" destId="{05279D00-8E71-4A58-B874-87AC0B638DC0}" srcOrd="1" destOrd="0" parTransId="{F1AF0FB6-C963-4D33-92FC-C9B6BDC09B80}" sibTransId="{79640CE4-A961-4CFB-AD70-9183B569C6B4}"/>
    <dgm:cxn modelId="{67A4A821-E7AB-43C3-916F-D8D74A46771A}" type="presOf" srcId="{2331102B-6007-4F20-98E1-40648FE4FFED}" destId="{94FBDB2D-D328-4B78-8074-FBBC01A94E0B}" srcOrd="0" destOrd="0" presId="urn:microsoft.com/office/officeart/2011/layout/CircleProcess"/>
    <dgm:cxn modelId="{FBCE9D37-F41C-4FE4-B388-2D746BA75D6C}" srcId="{0DE0020C-CC25-45C9-857E-7EF72A4670BB}" destId="{2331102B-6007-4F20-98E1-40648FE4FFED}" srcOrd="2" destOrd="0" parTransId="{5BBF3502-A691-45E2-867F-3203718C9EE3}" sibTransId="{BF49E07E-F128-4A0C-8ED9-8F33E6869F06}"/>
    <dgm:cxn modelId="{C4E0413C-C394-4BC3-A500-5E58E26B93AF}" srcId="{0DE0020C-CC25-45C9-857E-7EF72A4670BB}" destId="{D7FC5042-9CB0-43EA-80F4-EA150FFDC3A6}" srcOrd="5" destOrd="0" parTransId="{760B9267-5FA9-4E27-9857-6E7CAD12F3A4}" sibTransId="{30107F98-00BB-4B86-9E98-C46011D26224}"/>
    <dgm:cxn modelId="{1EDF845F-D6CD-4014-86EE-57B7E6669A76}" type="presOf" srcId="{D83D59EA-05F9-4791-A314-578B94967223}" destId="{0C1CE87E-AEC0-475D-90CF-FCB263AC3A70}" srcOrd="1" destOrd="0" presId="urn:microsoft.com/office/officeart/2011/layout/CircleProcess"/>
    <dgm:cxn modelId="{15290E45-1919-4DC1-A349-28C8AE408320}" type="presOf" srcId="{BB826356-BC9D-4CD8-A56D-8BCEF47DFD5A}" destId="{06FF97F3-060C-49F0-8278-2B5B93E64C81}" srcOrd="0" destOrd="0" presId="urn:microsoft.com/office/officeart/2011/layout/CircleProcess"/>
    <dgm:cxn modelId="{424D6B55-4A77-4E1E-A89A-377D6986EC79}" type="presOf" srcId="{D7FC5042-9CB0-43EA-80F4-EA150FFDC3A6}" destId="{01301A74-7518-4FFE-A5D8-653064DF37D4}" srcOrd="1" destOrd="0" presId="urn:microsoft.com/office/officeart/2011/layout/CircleProcess"/>
    <dgm:cxn modelId="{62605D58-9B01-4AB4-BDCC-0150A90AF01D}" type="presOf" srcId="{D83D59EA-05F9-4791-A314-578B94967223}" destId="{B7908AA2-71BB-4951-A0EA-7298067B7211}" srcOrd="0" destOrd="0" presId="urn:microsoft.com/office/officeart/2011/layout/CircleProcess"/>
    <dgm:cxn modelId="{C8809D7A-23EF-42F7-AD71-F7161BD64569}" srcId="{0DE0020C-CC25-45C9-857E-7EF72A4670BB}" destId="{D83D59EA-05F9-4791-A314-578B94967223}" srcOrd="0" destOrd="0" parTransId="{60504034-7C01-4E37-84A6-77AC053C0E2D}" sibTransId="{31147DB1-D856-427F-A2B9-095AA7B77D78}"/>
    <dgm:cxn modelId="{8A30647C-5781-41F7-A7F6-B5A505050115}" type="presOf" srcId="{05279D00-8E71-4A58-B874-87AC0B638DC0}" destId="{533F2DDE-225E-45AA-888C-F4E487FDAFFC}" srcOrd="1" destOrd="0" presId="urn:microsoft.com/office/officeart/2011/layout/CircleProcess"/>
    <dgm:cxn modelId="{17CC8A92-6715-4237-BDDE-98C556989513}" type="presOf" srcId="{A067F1BE-CBFD-4050-9F2C-5DA7538C600C}" destId="{F5EB723B-9259-4711-A18C-395A7BE4CA12}" srcOrd="0" destOrd="0" presId="urn:microsoft.com/office/officeart/2011/layout/CircleProcess"/>
    <dgm:cxn modelId="{66B51994-16FA-49E8-8544-4AEB1DD98F9D}" srcId="{0DE0020C-CC25-45C9-857E-7EF72A4670BB}" destId="{A067F1BE-CBFD-4050-9F2C-5DA7538C600C}" srcOrd="3" destOrd="0" parTransId="{1E51BC97-89FC-4D65-8C8E-495E776097BD}" sibTransId="{384DEF07-D977-48D4-BAFA-507260AC2725}"/>
    <dgm:cxn modelId="{A593D899-8036-43F0-BF0E-F0CD8963ED64}" srcId="{0DE0020C-CC25-45C9-857E-7EF72A4670BB}" destId="{BB826356-BC9D-4CD8-A56D-8BCEF47DFD5A}" srcOrd="4" destOrd="0" parTransId="{07AB10D2-9427-482A-92FA-664B5D4C879C}" sibTransId="{724D2A9C-B26B-4C08-968B-9B2A86F32FE9}"/>
    <dgm:cxn modelId="{862F08C5-E77E-4D84-8EC4-FAFF24AAF3DF}" type="presOf" srcId="{D7FC5042-9CB0-43EA-80F4-EA150FFDC3A6}" destId="{0226CC89-1F3F-4CDA-91AC-D51A07249524}" srcOrd="0" destOrd="0" presId="urn:microsoft.com/office/officeart/2011/layout/CircleProcess"/>
    <dgm:cxn modelId="{94303FC5-905D-4325-9272-A84C8533E955}" type="presOf" srcId="{A067F1BE-CBFD-4050-9F2C-5DA7538C600C}" destId="{AB1FDD34-FDB7-49B4-9B82-0897E63B5E08}" srcOrd="1" destOrd="0" presId="urn:microsoft.com/office/officeart/2011/layout/CircleProcess"/>
    <dgm:cxn modelId="{CDEDDCCC-9C18-44B6-816F-48CC85B35FF1}" type="presOf" srcId="{05279D00-8E71-4A58-B874-87AC0B638DC0}" destId="{43A208DA-3A4F-40E0-82DB-DF1A8E8FE60C}" srcOrd="0" destOrd="0" presId="urn:microsoft.com/office/officeart/2011/layout/CircleProcess"/>
    <dgm:cxn modelId="{D9F3DBD9-EC9E-46FD-BAF8-5EECF81CA118}" type="presOf" srcId="{2331102B-6007-4F20-98E1-40648FE4FFED}" destId="{85498104-BED3-48EB-A790-9E77D31FBF3A}" srcOrd="1" destOrd="0" presId="urn:microsoft.com/office/officeart/2011/layout/CircleProcess"/>
    <dgm:cxn modelId="{1427C3F7-E93F-4B6E-9F27-649335702563}" type="presOf" srcId="{BB826356-BC9D-4CD8-A56D-8BCEF47DFD5A}" destId="{8FA6496F-B981-4FA6-A46E-96AA35B5820C}" srcOrd="1" destOrd="0" presId="urn:microsoft.com/office/officeart/2011/layout/CircleProcess"/>
    <dgm:cxn modelId="{50A1599A-346A-42FF-A0E5-6DDB3B9914DD}" type="presParOf" srcId="{F42086C5-AFBD-4BEF-ADE8-F403515FFE53}" destId="{75A07E72-4C41-4434-80D1-20CAE0EC5CA2}" srcOrd="0" destOrd="0" presId="urn:microsoft.com/office/officeart/2011/layout/CircleProcess"/>
    <dgm:cxn modelId="{61ED7EAB-851C-491E-820E-610CAC40F37A}" type="presParOf" srcId="{75A07E72-4C41-4434-80D1-20CAE0EC5CA2}" destId="{8E79FA3C-50B3-4762-8104-25A1371CDA93}" srcOrd="0" destOrd="0" presId="urn:microsoft.com/office/officeart/2011/layout/CircleProcess"/>
    <dgm:cxn modelId="{5736C7A3-5205-49C1-9DA0-29DBEADEE4CE}" type="presParOf" srcId="{F42086C5-AFBD-4BEF-ADE8-F403515FFE53}" destId="{87B2291C-300C-4AC5-9EAD-061A31914E8A}" srcOrd="1" destOrd="0" presId="urn:microsoft.com/office/officeart/2011/layout/CircleProcess"/>
    <dgm:cxn modelId="{ABF16141-9335-4945-B59B-C1232586DABE}" type="presParOf" srcId="{87B2291C-300C-4AC5-9EAD-061A31914E8A}" destId="{0226CC89-1F3F-4CDA-91AC-D51A07249524}" srcOrd="0" destOrd="0" presId="urn:microsoft.com/office/officeart/2011/layout/CircleProcess"/>
    <dgm:cxn modelId="{1FE239A2-6A1F-4EA6-916C-7CC785203CDD}" type="presParOf" srcId="{F42086C5-AFBD-4BEF-ADE8-F403515FFE53}" destId="{01301A74-7518-4FFE-A5D8-653064DF37D4}" srcOrd="2" destOrd="0" presId="urn:microsoft.com/office/officeart/2011/layout/CircleProcess"/>
    <dgm:cxn modelId="{FBE47665-11D9-420B-8BF4-C346D3AC73F3}" type="presParOf" srcId="{F42086C5-AFBD-4BEF-ADE8-F403515FFE53}" destId="{E4BFBB94-EB03-4C9A-B9F1-4B224B2BB432}" srcOrd="3" destOrd="0" presId="urn:microsoft.com/office/officeart/2011/layout/CircleProcess"/>
    <dgm:cxn modelId="{B5A87CCF-07BA-4A5D-A50A-84FF6CC477D2}" type="presParOf" srcId="{E4BFBB94-EB03-4C9A-B9F1-4B224B2BB432}" destId="{D403C0D6-45D6-4897-AE2F-4D2D8EAB96EF}" srcOrd="0" destOrd="0" presId="urn:microsoft.com/office/officeart/2011/layout/CircleProcess"/>
    <dgm:cxn modelId="{67295F07-CE03-40C4-A305-41D106AEE7CD}" type="presParOf" srcId="{F42086C5-AFBD-4BEF-ADE8-F403515FFE53}" destId="{DC7DF145-6FB8-4AD1-8324-7F955E5A3766}" srcOrd="4" destOrd="0" presId="urn:microsoft.com/office/officeart/2011/layout/CircleProcess"/>
    <dgm:cxn modelId="{0456A3CD-26ED-41EC-B1C8-6FCA7D4B6FDD}" type="presParOf" srcId="{DC7DF145-6FB8-4AD1-8324-7F955E5A3766}" destId="{06FF97F3-060C-49F0-8278-2B5B93E64C81}" srcOrd="0" destOrd="0" presId="urn:microsoft.com/office/officeart/2011/layout/CircleProcess"/>
    <dgm:cxn modelId="{8968052F-7568-4CFF-9C86-4859DB88FF99}" type="presParOf" srcId="{F42086C5-AFBD-4BEF-ADE8-F403515FFE53}" destId="{8FA6496F-B981-4FA6-A46E-96AA35B5820C}" srcOrd="5" destOrd="0" presId="urn:microsoft.com/office/officeart/2011/layout/CircleProcess"/>
    <dgm:cxn modelId="{49A1CD01-522E-478F-B126-FA1D520FADD7}" type="presParOf" srcId="{F42086C5-AFBD-4BEF-ADE8-F403515FFE53}" destId="{3AE637DC-E1F3-4807-BFF2-7848D4F12ED7}" srcOrd="6" destOrd="0" presId="urn:microsoft.com/office/officeart/2011/layout/CircleProcess"/>
    <dgm:cxn modelId="{4CB63E09-C816-4584-8C99-CDD6F82184B6}" type="presParOf" srcId="{3AE637DC-E1F3-4807-BFF2-7848D4F12ED7}" destId="{DD3F531C-A705-40F8-A58D-5BE536764B48}" srcOrd="0" destOrd="0" presId="urn:microsoft.com/office/officeart/2011/layout/CircleProcess"/>
    <dgm:cxn modelId="{1B643E89-DD5E-4063-B04C-A1E987812B24}" type="presParOf" srcId="{F42086C5-AFBD-4BEF-ADE8-F403515FFE53}" destId="{79C622BE-BE46-47A4-AD67-895751621A79}" srcOrd="7" destOrd="0" presId="urn:microsoft.com/office/officeart/2011/layout/CircleProcess"/>
    <dgm:cxn modelId="{F8D979FC-CE4F-4B6B-A012-E66F103B4911}" type="presParOf" srcId="{79C622BE-BE46-47A4-AD67-895751621A79}" destId="{F5EB723B-9259-4711-A18C-395A7BE4CA12}" srcOrd="0" destOrd="0" presId="urn:microsoft.com/office/officeart/2011/layout/CircleProcess"/>
    <dgm:cxn modelId="{0DB95FD6-15F6-4E63-9651-75CF01FF79F8}" type="presParOf" srcId="{F42086C5-AFBD-4BEF-ADE8-F403515FFE53}" destId="{AB1FDD34-FDB7-49B4-9B82-0897E63B5E08}" srcOrd="8" destOrd="0" presId="urn:microsoft.com/office/officeart/2011/layout/CircleProcess"/>
    <dgm:cxn modelId="{DD506756-A0A9-411F-984B-4BDACE748168}" type="presParOf" srcId="{F42086C5-AFBD-4BEF-ADE8-F403515FFE53}" destId="{41467FC6-BBA0-447C-96D3-4E58FE7661C3}" srcOrd="9" destOrd="0" presId="urn:microsoft.com/office/officeart/2011/layout/CircleProcess"/>
    <dgm:cxn modelId="{2C18A479-CBC2-44D1-8F8B-0C59EF17F6D3}" type="presParOf" srcId="{41467FC6-BBA0-447C-96D3-4E58FE7661C3}" destId="{E54353CF-1A1B-4847-AD22-BFDB62E521B2}" srcOrd="0" destOrd="0" presId="urn:microsoft.com/office/officeart/2011/layout/CircleProcess"/>
    <dgm:cxn modelId="{04E45EC7-8776-4E56-88D5-E722721BB516}" type="presParOf" srcId="{F42086C5-AFBD-4BEF-ADE8-F403515FFE53}" destId="{DB7E472F-6297-491B-8D2B-12D298AA66EE}" srcOrd="10" destOrd="0" presId="urn:microsoft.com/office/officeart/2011/layout/CircleProcess"/>
    <dgm:cxn modelId="{AC1AE53B-710D-4B4C-BF25-028F47CB5F05}" type="presParOf" srcId="{DB7E472F-6297-491B-8D2B-12D298AA66EE}" destId="{94FBDB2D-D328-4B78-8074-FBBC01A94E0B}" srcOrd="0" destOrd="0" presId="urn:microsoft.com/office/officeart/2011/layout/CircleProcess"/>
    <dgm:cxn modelId="{99450977-771E-4526-9701-57A1550E24D6}" type="presParOf" srcId="{F42086C5-AFBD-4BEF-ADE8-F403515FFE53}" destId="{85498104-BED3-48EB-A790-9E77D31FBF3A}" srcOrd="11" destOrd="0" presId="urn:microsoft.com/office/officeart/2011/layout/CircleProcess"/>
    <dgm:cxn modelId="{E4A89E6F-5CD3-4DAB-B82F-7D090C7EA816}" type="presParOf" srcId="{F42086C5-AFBD-4BEF-ADE8-F403515FFE53}" destId="{A2F607EC-60CE-42F3-A1BD-B17BA49AB0BF}" srcOrd="12" destOrd="0" presId="urn:microsoft.com/office/officeart/2011/layout/CircleProcess"/>
    <dgm:cxn modelId="{4CDA92CB-128E-49C4-8D9A-18D0307330DE}" type="presParOf" srcId="{A2F607EC-60CE-42F3-A1BD-B17BA49AB0BF}" destId="{4BBFC334-F4BC-473A-95AC-7E03CF17DF62}" srcOrd="0" destOrd="0" presId="urn:microsoft.com/office/officeart/2011/layout/CircleProcess"/>
    <dgm:cxn modelId="{E2860777-2E0F-43C0-AD99-C63D97E258EB}" type="presParOf" srcId="{F42086C5-AFBD-4BEF-ADE8-F403515FFE53}" destId="{0F1AAC2F-3232-4D11-828D-61EBC8CF990A}" srcOrd="13" destOrd="0" presId="urn:microsoft.com/office/officeart/2011/layout/CircleProcess"/>
    <dgm:cxn modelId="{23FC3F6E-D1B5-420E-97B5-6F180851D2FA}" type="presParOf" srcId="{0F1AAC2F-3232-4D11-828D-61EBC8CF990A}" destId="{43A208DA-3A4F-40E0-82DB-DF1A8E8FE60C}" srcOrd="0" destOrd="0" presId="urn:microsoft.com/office/officeart/2011/layout/CircleProcess"/>
    <dgm:cxn modelId="{33202AE6-A0E3-4F47-9B49-F7F72B8AEDDC}" type="presParOf" srcId="{F42086C5-AFBD-4BEF-ADE8-F403515FFE53}" destId="{533F2DDE-225E-45AA-888C-F4E487FDAFFC}" srcOrd="14" destOrd="0" presId="urn:microsoft.com/office/officeart/2011/layout/CircleProcess"/>
    <dgm:cxn modelId="{03114ECE-85A2-4BD3-B811-2769AC9501FD}" type="presParOf" srcId="{F42086C5-AFBD-4BEF-ADE8-F403515FFE53}" destId="{FDF466CD-489C-4908-B5FB-48B66BFF0CE3}" srcOrd="15" destOrd="0" presId="urn:microsoft.com/office/officeart/2011/layout/CircleProcess"/>
    <dgm:cxn modelId="{502F1EDF-B691-4C4A-AEB7-64CB903EBC0A}" type="presParOf" srcId="{FDF466CD-489C-4908-B5FB-48B66BFF0CE3}" destId="{2DCFE691-4142-49C3-BE19-222F124A3C7F}" srcOrd="0" destOrd="0" presId="urn:microsoft.com/office/officeart/2011/layout/CircleProcess"/>
    <dgm:cxn modelId="{459995F5-E120-4559-B588-71ECB9AEE2E7}" type="presParOf" srcId="{F42086C5-AFBD-4BEF-ADE8-F403515FFE53}" destId="{67A5351C-71BA-4475-8638-144D9DF34FCE}" srcOrd="16" destOrd="0" presId="urn:microsoft.com/office/officeart/2011/layout/CircleProcess"/>
    <dgm:cxn modelId="{70ADE4E0-688F-4900-AC67-BD94312D8F98}" type="presParOf" srcId="{67A5351C-71BA-4475-8638-144D9DF34FCE}" destId="{B7908AA2-71BB-4951-A0EA-7298067B7211}" srcOrd="0" destOrd="0" presId="urn:microsoft.com/office/officeart/2011/layout/CircleProcess"/>
    <dgm:cxn modelId="{085CA1DA-DF64-4ACC-BAAB-B1BDFBB13AEC}" type="presParOf" srcId="{F42086C5-AFBD-4BEF-ADE8-F403515FFE53}" destId="{0C1CE87E-AEC0-475D-90CF-FCB263AC3A70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79FA3C-50B3-4762-8104-25A1371CDA93}">
      <dsp:nvSpPr>
        <dsp:cNvPr id="0" name=""/>
        <dsp:cNvSpPr/>
      </dsp:nvSpPr>
      <dsp:spPr>
        <a:xfrm>
          <a:off x="8250458" y="455048"/>
          <a:ext cx="1205863" cy="12056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6CC89-1F3F-4CDA-91AC-D51A07249524}">
      <dsp:nvSpPr>
        <dsp:cNvPr id="0" name=""/>
        <dsp:cNvSpPr/>
      </dsp:nvSpPr>
      <dsp:spPr>
        <a:xfrm>
          <a:off x="8291062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Key Find</a:t>
          </a:r>
        </a:p>
      </dsp:txBody>
      <dsp:txXfrm>
        <a:off x="8451946" y="656022"/>
        <a:ext cx="803653" cy="803685"/>
      </dsp:txXfrm>
    </dsp:sp>
    <dsp:sp modelId="{D403C0D6-45D6-4897-AE2F-4D2D8EAB96EF}">
      <dsp:nvSpPr>
        <dsp:cNvPr id="0" name=""/>
        <dsp:cNvSpPr/>
      </dsp:nvSpPr>
      <dsp:spPr>
        <a:xfrm rot="2700000">
          <a:off x="7004841" y="454912"/>
          <a:ext cx="1205693" cy="1205693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F97F3-060C-49F0-8278-2B5B93E64C81}">
      <dsp:nvSpPr>
        <dsp:cNvPr id="0" name=""/>
        <dsp:cNvSpPr/>
      </dsp:nvSpPr>
      <dsp:spPr>
        <a:xfrm>
          <a:off x="7045361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to predict attrition</a:t>
          </a:r>
        </a:p>
      </dsp:txBody>
      <dsp:txXfrm>
        <a:off x="7206244" y="656022"/>
        <a:ext cx="803653" cy="803685"/>
      </dsp:txXfrm>
    </dsp:sp>
    <dsp:sp modelId="{DD3F531C-A705-40F8-A58D-5BE536764B48}">
      <dsp:nvSpPr>
        <dsp:cNvPr id="0" name=""/>
        <dsp:cNvSpPr/>
      </dsp:nvSpPr>
      <dsp:spPr>
        <a:xfrm rot="2700000">
          <a:off x="5759140" y="454912"/>
          <a:ext cx="1205693" cy="1205693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B723B-9259-4711-A18C-395A7BE4CA12}">
      <dsp:nvSpPr>
        <dsp:cNvPr id="0" name=""/>
        <dsp:cNvSpPr/>
      </dsp:nvSpPr>
      <dsp:spPr>
        <a:xfrm>
          <a:off x="5799659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 to predict Monthly Income</a:t>
          </a:r>
        </a:p>
      </dsp:txBody>
      <dsp:txXfrm>
        <a:off x="5960543" y="656022"/>
        <a:ext cx="803653" cy="803685"/>
      </dsp:txXfrm>
    </dsp:sp>
    <dsp:sp modelId="{E54353CF-1A1B-4847-AD22-BFDB62E521B2}">
      <dsp:nvSpPr>
        <dsp:cNvPr id="0" name=""/>
        <dsp:cNvSpPr/>
      </dsp:nvSpPr>
      <dsp:spPr>
        <a:xfrm rot="2700000">
          <a:off x="4513439" y="454912"/>
          <a:ext cx="1205693" cy="1205693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BDB2D-D328-4B78-8074-FBBC01A94E0B}">
      <dsp:nvSpPr>
        <dsp:cNvPr id="0" name=""/>
        <dsp:cNvSpPr/>
      </dsp:nvSpPr>
      <dsp:spPr>
        <a:xfrm>
          <a:off x="4553958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Job specific trends</a:t>
          </a:r>
        </a:p>
      </dsp:txBody>
      <dsp:txXfrm>
        <a:off x="4714075" y="656022"/>
        <a:ext cx="803653" cy="803685"/>
      </dsp:txXfrm>
    </dsp:sp>
    <dsp:sp modelId="{4BBFC334-F4BC-473A-95AC-7E03CF17DF62}">
      <dsp:nvSpPr>
        <dsp:cNvPr id="0" name=""/>
        <dsp:cNvSpPr/>
      </dsp:nvSpPr>
      <dsp:spPr>
        <a:xfrm rot="2700000">
          <a:off x="3267737" y="454912"/>
          <a:ext cx="1205693" cy="1205693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208DA-3A4F-40E0-82DB-DF1A8E8FE60C}">
      <dsp:nvSpPr>
        <dsp:cNvPr id="0" name=""/>
        <dsp:cNvSpPr/>
      </dsp:nvSpPr>
      <dsp:spPr>
        <a:xfrm>
          <a:off x="3308256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 three factors contribute to attrition</a:t>
          </a:r>
        </a:p>
      </dsp:txBody>
      <dsp:txXfrm>
        <a:off x="3468374" y="656022"/>
        <a:ext cx="803653" cy="803685"/>
      </dsp:txXfrm>
    </dsp:sp>
    <dsp:sp modelId="{2DCFE691-4142-49C3-BE19-222F124A3C7F}">
      <dsp:nvSpPr>
        <dsp:cNvPr id="0" name=""/>
        <dsp:cNvSpPr/>
      </dsp:nvSpPr>
      <dsp:spPr>
        <a:xfrm rot="2700000">
          <a:off x="2022036" y="454912"/>
          <a:ext cx="1205693" cy="1205693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08AA2-71BB-4951-A0EA-7298067B7211}">
      <dsp:nvSpPr>
        <dsp:cNvPr id="0" name=""/>
        <dsp:cNvSpPr/>
      </dsp:nvSpPr>
      <dsp:spPr>
        <a:xfrm>
          <a:off x="2061789" y="495242"/>
          <a:ext cx="1125421" cy="11252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Factors that lead to attrition</a:t>
          </a:r>
        </a:p>
      </dsp:txBody>
      <dsp:txXfrm>
        <a:off x="2222673" y="656022"/>
        <a:ext cx="803653" cy="8036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EzkAYl0yoM" TargetMode="External"/><Relationship Id="rId2" Type="http://schemas.openxmlformats.org/officeDocument/2006/relationships/hyperlink" Target="https://github.com/paritoshrai/CaseStudy2D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1.png"/><Relationship Id="rId7" Type="http://schemas.openxmlformats.org/officeDocument/2006/relationships/package" Target="../embeddings/Microsoft_Excel_Macro-Enabled_Worksheet.xlsm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6.emf"/><Relationship Id="rId5" Type="http://schemas.openxmlformats.org/officeDocument/2006/relationships/package" Target="../embeddings/Microsoft_Excel_Macro-Enabled_Worksheet1.xlsm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Talent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n-US" dirty="0"/>
              <a:t> Solutions for Fortune 100 Companies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22DE6-C2BE-4B53-BC28-C43EBD005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6" y="3817520"/>
            <a:ext cx="7692536" cy="2504149"/>
          </a:xfrm>
        </p:spPr>
        <p:txBody>
          <a:bodyPr/>
          <a:lstStyle/>
          <a:p>
            <a:r>
              <a:rPr lang="en-US" dirty="0"/>
              <a:t>Paritosh Rai</a:t>
            </a:r>
          </a:p>
          <a:p>
            <a:r>
              <a:rPr lang="en-US" dirty="0"/>
              <a:t>SMU Data Science</a:t>
            </a:r>
          </a:p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https://github.com/paritoshrai/CaseStudy2DDS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u="sng" dirty="0">
                <a:hlinkClick r:id="rId3"/>
              </a:rPr>
              <a:t>https://youtu.be/WEzkAYl0yoM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DBB5F-CDB9-4503-A009-309A4B320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325" y="4389019"/>
            <a:ext cx="2141349" cy="21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86479-963E-4405-8CC6-0A73C14B6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3" y="289288"/>
            <a:ext cx="11040813" cy="62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87ADD1-CAEF-45D4-8B4B-34A460CF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Case Study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600A0CD-8039-43B6-BD93-AE14CBF4E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327010"/>
              </p:ext>
            </p:extLst>
          </p:nvPr>
        </p:nvGraphicFramePr>
        <p:xfrm>
          <a:off x="-136899" y="991891"/>
          <a:ext cx="11228520" cy="2115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CF5E9A-E7DB-4F41-A8AB-0485105EB506}"/>
              </a:ext>
            </a:extLst>
          </p:cNvPr>
          <p:cNvSpPr/>
          <p:nvPr/>
        </p:nvSpPr>
        <p:spPr>
          <a:xfrm>
            <a:off x="674177" y="3107409"/>
            <a:ext cx="6654148" cy="284393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DDS to leverage Data Science talent to manage the resource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prime cause of attrition and managing the attributes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Carry out pre-analysis to find factor driving attrition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predicting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7D92B-B7DE-491E-BC2C-9664715C06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898" y="3706697"/>
            <a:ext cx="2536723" cy="25367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3D7D97-DDD2-42E9-AC52-5BBF95D1F5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1508" y="138571"/>
            <a:ext cx="1800225" cy="13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0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Heat Map and Correlation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E24BAA-1CED-4B66-86B4-2B3E05059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1" y="1703778"/>
            <a:ext cx="3433407" cy="36162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324027-1836-4B69-B76C-E82FA0E882B1}"/>
              </a:ext>
            </a:extLst>
          </p:cNvPr>
          <p:cNvSpPr/>
          <p:nvPr/>
        </p:nvSpPr>
        <p:spPr>
          <a:xfrm>
            <a:off x="4186480" y="1703778"/>
            <a:ext cx="2760785" cy="358103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/>
              <a:t>Years at Company</a:t>
            </a:r>
          </a:p>
          <a:p>
            <a:endParaRPr lang="en-US" sz="1400" dirty="0"/>
          </a:p>
          <a:p>
            <a:r>
              <a:rPr lang="en-US" sz="1400" dirty="0"/>
              <a:t>Years in Current Role</a:t>
            </a:r>
          </a:p>
          <a:p>
            <a:endParaRPr lang="en-US" sz="1400" dirty="0"/>
          </a:p>
          <a:p>
            <a:r>
              <a:rPr lang="en-US" sz="1400" dirty="0"/>
              <a:t>Years since Last Promotion</a:t>
            </a:r>
          </a:p>
          <a:p>
            <a:endParaRPr lang="en-US" sz="1400" dirty="0"/>
          </a:p>
          <a:p>
            <a:r>
              <a:rPr lang="en-US" sz="1400" dirty="0"/>
              <a:t>Years with Current Manager</a:t>
            </a:r>
          </a:p>
          <a:p>
            <a:endParaRPr lang="en-US" sz="1400" dirty="0"/>
          </a:p>
          <a:p>
            <a:r>
              <a:rPr lang="en-US" sz="1400" dirty="0"/>
              <a:t>Total Working Years</a:t>
            </a:r>
          </a:p>
          <a:p>
            <a:endParaRPr lang="en-US" sz="1400" dirty="0"/>
          </a:p>
          <a:p>
            <a:r>
              <a:rPr lang="en-US" sz="1400" dirty="0"/>
              <a:t>Monthly Income</a:t>
            </a:r>
          </a:p>
          <a:p>
            <a:endParaRPr lang="en-US" sz="1400" dirty="0"/>
          </a:p>
          <a:p>
            <a:r>
              <a:rPr lang="en-US" sz="1400" dirty="0"/>
              <a:t>Age</a:t>
            </a:r>
          </a:p>
          <a:p>
            <a:endParaRPr lang="en-US" sz="1400" dirty="0"/>
          </a:p>
          <a:p>
            <a:r>
              <a:rPr lang="en-US" sz="1400" dirty="0"/>
              <a:t>Job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17104-42A4-4E46-ABEC-819118C9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232" y="1712754"/>
            <a:ext cx="3799923" cy="346380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34EDF7-DE2C-4571-BFF7-C3391EDBCBDE}"/>
              </a:ext>
            </a:extLst>
          </p:cNvPr>
          <p:cNvSpPr/>
          <p:nvPr/>
        </p:nvSpPr>
        <p:spPr>
          <a:xfrm>
            <a:off x="568445" y="1244103"/>
            <a:ext cx="3097128" cy="3767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Heat Map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B50B8E-3624-44E9-A1D1-90E09268C172}"/>
              </a:ext>
            </a:extLst>
          </p:cNvPr>
          <p:cNvSpPr/>
          <p:nvPr/>
        </p:nvSpPr>
        <p:spPr>
          <a:xfrm>
            <a:off x="4186480" y="1237196"/>
            <a:ext cx="3097128" cy="3767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Highly Correlated Attributes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F1525B-773C-4D7A-8A5C-CE9F2B63B8FB}"/>
              </a:ext>
            </a:extLst>
          </p:cNvPr>
          <p:cNvSpPr/>
          <p:nvPr/>
        </p:nvSpPr>
        <p:spPr>
          <a:xfrm>
            <a:off x="7960386" y="1237196"/>
            <a:ext cx="3097128" cy="37679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Correlation Map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D7F6D1-089C-46E3-9D1B-C785AE6E80C0}"/>
              </a:ext>
            </a:extLst>
          </p:cNvPr>
          <p:cNvSpPr/>
          <p:nvPr/>
        </p:nvSpPr>
        <p:spPr>
          <a:xfrm>
            <a:off x="386041" y="5442438"/>
            <a:ext cx="2436290" cy="11957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Highly Correlated Attributes Table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F13656-E3F3-43A1-A3C1-9BFC85CA4A23}"/>
              </a:ext>
            </a:extLst>
          </p:cNvPr>
          <p:cNvSpPr/>
          <p:nvPr/>
        </p:nvSpPr>
        <p:spPr>
          <a:xfrm>
            <a:off x="2918636" y="5653453"/>
            <a:ext cx="650631" cy="77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6FE9C9-9525-45AE-90C5-5A996B205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992" y="286753"/>
            <a:ext cx="1165783" cy="88009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305B84-0785-43CA-9E80-637F555DB7B3}"/>
              </a:ext>
            </a:extLst>
          </p:cNvPr>
          <p:cNvGrpSpPr/>
          <p:nvPr/>
        </p:nvGrpSpPr>
        <p:grpSpPr>
          <a:xfrm>
            <a:off x="3665573" y="5374601"/>
            <a:ext cx="7973367" cy="1435737"/>
            <a:chOff x="3665573" y="5374601"/>
            <a:chExt cx="7973367" cy="14357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053A18-5485-4AF1-B4AB-87EFAEAE3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5573" y="5374601"/>
              <a:ext cx="7973367" cy="1381118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B8EB952-B703-4EB4-A572-82D0AC381D51}"/>
                </a:ext>
              </a:extLst>
            </p:cNvPr>
            <p:cNvSpPr/>
            <p:nvPr/>
          </p:nvSpPr>
          <p:spPr>
            <a:xfrm>
              <a:off x="10489223" y="6559062"/>
              <a:ext cx="457200" cy="25127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B1F5-6631-4D1E-9EAD-2FE0EFA9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Role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C7021-0AF9-4735-9928-194B7791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34" y="1684540"/>
            <a:ext cx="2631012" cy="1885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98EBA-68A0-47F4-A1C8-D5400B5E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88" y="4174872"/>
            <a:ext cx="4224758" cy="2492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25FC8-7E2D-4223-ADE5-FAA5DA0B7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546" y="4152255"/>
            <a:ext cx="3307266" cy="24920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16DCC1-1327-4D2E-B122-37E9277D086D}"/>
              </a:ext>
            </a:extLst>
          </p:cNvPr>
          <p:cNvSpPr/>
          <p:nvPr/>
        </p:nvSpPr>
        <p:spPr>
          <a:xfrm>
            <a:off x="7411915" y="1283893"/>
            <a:ext cx="4448908" cy="25042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u="sng" dirty="0"/>
              <a:t>Summary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Manager and research directors are highly paid roles.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age is flat however mangers and Research are at higher end.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 distribution is very constant across the role. Male is 50% to 65%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649DF-BEA6-4B1E-93C6-3F280423D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40" y="1699470"/>
            <a:ext cx="3609744" cy="1966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8D5EE-E6E2-4828-8A1A-9F7EB29F0E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2848" y="4335030"/>
            <a:ext cx="3698732" cy="21712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51C097-F271-4EAA-BB9D-A81A53424858}"/>
              </a:ext>
            </a:extLst>
          </p:cNvPr>
          <p:cNvSpPr/>
          <p:nvPr/>
        </p:nvSpPr>
        <p:spPr>
          <a:xfrm>
            <a:off x="3713492" y="1254055"/>
            <a:ext cx="3071032" cy="4055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 vs. Role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0940DA-6FC9-440F-BA17-7F22783C4E4B}"/>
              </a:ext>
            </a:extLst>
          </p:cNvPr>
          <p:cNvSpPr/>
          <p:nvPr/>
        </p:nvSpPr>
        <p:spPr>
          <a:xfrm>
            <a:off x="4346330" y="3673330"/>
            <a:ext cx="3086100" cy="4126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Monthly Income vs. Role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A61E97-068E-418D-BF16-B1938F0C079D}"/>
              </a:ext>
            </a:extLst>
          </p:cNvPr>
          <p:cNvSpPr/>
          <p:nvPr/>
        </p:nvSpPr>
        <p:spPr>
          <a:xfrm>
            <a:off x="442179" y="3731148"/>
            <a:ext cx="3086100" cy="4126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Role Correlation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19FCD3-4C15-407B-A7E7-AECD19ACB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427" y="69850"/>
            <a:ext cx="1137321" cy="112654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3F0167E-E76E-4031-AD36-F31F38FE6E56}"/>
              </a:ext>
            </a:extLst>
          </p:cNvPr>
          <p:cNvSpPr/>
          <p:nvPr/>
        </p:nvSpPr>
        <p:spPr>
          <a:xfrm>
            <a:off x="8389164" y="3856586"/>
            <a:ext cx="3086100" cy="4126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Gender vs. Role</a:t>
            </a:r>
          </a:p>
        </p:txBody>
      </p:sp>
    </p:spTree>
    <p:extLst>
      <p:ext uri="{BB962C8B-B14F-4D97-AF65-F5344CB8AC3E}">
        <p14:creationId xmlns:p14="http://schemas.microsoft.com/office/powerpoint/2010/main" val="125909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2B9D-D5C8-4F7F-B773-DB756C8A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Factors that Lead to Attrition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E4125-7947-402B-9AF3-119F66C3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461" y="309688"/>
            <a:ext cx="839235" cy="842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C9C1A-98C1-40B9-A16E-908C2B5E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9" y="1335331"/>
            <a:ext cx="3116091" cy="2349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3B408-DF4B-43CD-A213-72E44DB9E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690" y="1335331"/>
            <a:ext cx="3872581" cy="2349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69F1D-772C-4B1B-A480-5DA8470BE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690" y="3823745"/>
            <a:ext cx="3872580" cy="1483004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C1A107-33B1-44FA-ABF4-AAFCE71C0033}"/>
              </a:ext>
            </a:extLst>
          </p:cNvPr>
          <p:cNvSpPr/>
          <p:nvPr/>
        </p:nvSpPr>
        <p:spPr>
          <a:xfrm>
            <a:off x="579406" y="1376465"/>
            <a:ext cx="2799697" cy="5517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Attrition rate is 16%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39F300-D81C-4E9E-869D-9E353054B3A9}"/>
              </a:ext>
            </a:extLst>
          </p:cNvPr>
          <p:cNvSpPr/>
          <p:nvPr/>
        </p:nvSpPr>
        <p:spPr>
          <a:xfrm>
            <a:off x="3780690" y="5398477"/>
            <a:ext cx="3991710" cy="12660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Attrition shows high correlation with Over Time (+) , Marital Status (+), Total Working Years(-).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Followed by Job level (-), Years in current role(-) and Monthly Income(-)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7DA01-F7FB-4E10-AF33-B989D83F1D15}"/>
              </a:ext>
            </a:extLst>
          </p:cNvPr>
          <p:cNvSpPr/>
          <p:nvPr/>
        </p:nvSpPr>
        <p:spPr>
          <a:xfrm>
            <a:off x="7962304" y="5439828"/>
            <a:ext cx="3991710" cy="126609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Attrition shows high correlation with Over Time , Total Working Years&lt;10, and Stock Option =0.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Followed by low Job Level, Age&lt;40, and Total Working Year&lt;20.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2E5731-87BD-4F6B-AC3F-83A57E2F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304" y="1376465"/>
            <a:ext cx="3872580" cy="23083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475CA3-8E6B-4A9E-BE3E-D8E96F498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2304" y="3864879"/>
            <a:ext cx="3854997" cy="147627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ACB720-1730-4CC8-B313-E179032E7ACD}"/>
              </a:ext>
            </a:extLst>
          </p:cNvPr>
          <p:cNvSpPr/>
          <p:nvPr/>
        </p:nvSpPr>
        <p:spPr>
          <a:xfrm>
            <a:off x="237986" y="3823744"/>
            <a:ext cx="3482539" cy="28408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i="1" u="sng" dirty="0"/>
              <a:t>Summary: </a:t>
            </a:r>
          </a:p>
          <a:p>
            <a:r>
              <a:rPr lang="en-US" sz="1400" dirty="0"/>
              <a:t>Top three factor contributing to Attrition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Over Time (Positive correlation)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Marital status Single (Positive correlation)</a:t>
            </a:r>
            <a:endParaRPr lang="en-US" sz="8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Low number of working years (Negative correlation)</a:t>
            </a:r>
          </a:p>
          <a:p>
            <a:endParaRPr lang="en-US" sz="800" dirty="0"/>
          </a:p>
          <a:p>
            <a:r>
              <a:rPr lang="en-US" sz="1400" u="sng" dirty="0"/>
              <a:t>Other factors </a:t>
            </a:r>
            <a:r>
              <a:rPr lang="en-US" sz="1400" dirty="0"/>
              <a:t>like young employees, low job levels, and low stock options also contributed to attrition </a:t>
            </a:r>
          </a:p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54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2394-00A8-4FE2-A815-2210410F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of Attrition and Attributes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002EC-3FD1-42BC-8D48-5C533FED1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02" y="1450565"/>
            <a:ext cx="3142539" cy="1853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FE2AE-17D3-4B42-A8E6-51B1BEA35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560" y="1435867"/>
            <a:ext cx="3067643" cy="1853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66039-3534-4E0A-B784-539991900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02" y="4118947"/>
            <a:ext cx="3142539" cy="1882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D3B6F-3781-4C02-B792-F0B30F161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81" y="4118947"/>
            <a:ext cx="3142539" cy="18824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BBE6F75-F140-4F57-8CE6-F2AC86DE6859}"/>
              </a:ext>
            </a:extLst>
          </p:cNvPr>
          <p:cNvSpPr/>
          <p:nvPr/>
        </p:nvSpPr>
        <p:spPr>
          <a:xfrm>
            <a:off x="292297" y="3288940"/>
            <a:ext cx="3125948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Lower jobs have a high attrition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917537-8D1C-412B-934A-CC72C186E34C}"/>
              </a:ext>
            </a:extLst>
          </p:cNvPr>
          <p:cNvSpPr/>
          <p:nvPr/>
        </p:nvSpPr>
        <p:spPr>
          <a:xfrm>
            <a:off x="8415855" y="3303638"/>
            <a:ext cx="3125948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Single Employees have high attrition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F3ED3A-5D14-4D9F-8012-36569BF265E6}"/>
              </a:ext>
            </a:extLst>
          </p:cNvPr>
          <p:cNvSpPr/>
          <p:nvPr/>
        </p:nvSpPr>
        <p:spPr>
          <a:xfrm>
            <a:off x="4354076" y="3318335"/>
            <a:ext cx="3125948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Lower salary and low age are more susceptible to attrition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7E6D409-96E9-4CFC-9593-BE6323FB8BD7}"/>
              </a:ext>
            </a:extLst>
          </p:cNvPr>
          <p:cNvSpPr/>
          <p:nvPr/>
        </p:nvSpPr>
        <p:spPr>
          <a:xfrm>
            <a:off x="246776" y="5996702"/>
            <a:ext cx="3125948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Over Time shows more than a 20% correlation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8C1925A-C92D-4F87-9217-D29A1DFC3C7B}"/>
              </a:ext>
            </a:extLst>
          </p:cNvPr>
          <p:cNvSpPr/>
          <p:nvPr/>
        </p:nvSpPr>
        <p:spPr>
          <a:xfrm>
            <a:off x="4345781" y="5996702"/>
            <a:ext cx="3125948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Working Years show more than a 20% correlation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3EE2B6-343A-44BE-AA04-699B8C62D57E}"/>
              </a:ext>
            </a:extLst>
          </p:cNvPr>
          <p:cNvSpPr/>
          <p:nvPr/>
        </p:nvSpPr>
        <p:spPr>
          <a:xfrm>
            <a:off x="8461377" y="5996702"/>
            <a:ext cx="3125947" cy="4191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Low salary and low education are more vulnerable to attrition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3A362C-5C97-42D0-89E2-22E29B3BCA70}"/>
              </a:ext>
            </a:extLst>
          </p:cNvPr>
          <p:cNvCxnSpPr/>
          <p:nvPr/>
        </p:nvCxnSpPr>
        <p:spPr>
          <a:xfrm>
            <a:off x="3876675" y="1571625"/>
            <a:ext cx="0" cy="46196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F10FC9-25B3-4F2B-8EDF-D85F4E50EEF8}"/>
              </a:ext>
            </a:extLst>
          </p:cNvPr>
          <p:cNvCxnSpPr/>
          <p:nvPr/>
        </p:nvCxnSpPr>
        <p:spPr>
          <a:xfrm>
            <a:off x="7915275" y="1571625"/>
            <a:ext cx="0" cy="461962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C30384-C0E0-48CE-B815-4A84F9272FB0}"/>
              </a:ext>
            </a:extLst>
          </p:cNvPr>
          <p:cNvCxnSpPr/>
          <p:nvPr/>
        </p:nvCxnSpPr>
        <p:spPr>
          <a:xfrm>
            <a:off x="771525" y="3886200"/>
            <a:ext cx="103822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DC5C67-B340-4469-905E-956304256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781" y="1494583"/>
            <a:ext cx="3194639" cy="1805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1A4F12-785B-4CF8-B551-7CA1A1CD8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276" y="4118947"/>
            <a:ext cx="3067643" cy="18677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9A7F04-3EA1-41A5-A4BF-0ABD4AE62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9974" y="28651"/>
            <a:ext cx="828675" cy="11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1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2B29-5AC1-4C08-9467-0EA1EB1C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Salary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6358D-1AFC-4F05-96CF-1F368185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28" y="1928194"/>
            <a:ext cx="3314714" cy="20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5705D-1DA2-4AA6-81D7-059BDB636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03" y="1928194"/>
            <a:ext cx="3405345" cy="200919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753AED-AC20-45C2-AA68-73BF69052E80}"/>
              </a:ext>
            </a:extLst>
          </p:cNvPr>
          <p:cNvSpPr/>
          <p:nvPr/>
        </p:nvSpPr>
        <p:spPr>
          <a:xfrm>
            <a:off x="703128" y="1273886"/>
            <a:ext cx="3314714" cy="501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Monthly Income with </a:t>
            </a:r>
            <a:r>
              <a:rPr lang="en-US" sz="1600" dirty="0" err="1"/>
              <a:t>Trg</a:t>
            </a:r>
            <a:r>
              <a:rPr lang="en-US" sz="1600" dirty="0"/>
              <a:t> Data (fig1)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B91586-DB46-4943-BDA5-E33FC2F7B308}"/>
              </a:ext>
            </a:extLst>
          </p:cNvPr>
          <p:cNvSpPr/>
          <p:nvPr/>
        </p:nvSpPr>
        <p:spPr>
          <a:xfrm>
            <a:off x="4514850" y="1267832"/>
            <a:ext cx="3405345" cy="501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Monthly Income with Test Data (fig2)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6368C7-9124-490A-9F86-AA0004844064}"/>
              </a:ext>
            </a:extLst>
          </p:cNvPr>
          <p:cNvSpPr/>
          <p:nvPr/>
        </p:nvSpPr>
        <p:spPr>
          <a:xfrm>
            <a:off x="8358317" y="1267831"/>
            <a:ext cx="3464231" cy="5014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Monthly Income with </a:t>
            </a:r>
            <a:r>
              <a:rPr lang="en-US" sz="1600" dirty="0" err="1"/>
              <a:t>no_sal</a:t>
            </a:r>
            <a:r>
              <a:rPr lang="en-US" sz="1600" dirty="0"/>
              <a:t> Predict (fig3)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863BB-CF1C-4EE2-B96B-4727D44AF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165" y="1928194"/>
            <a:ext cx="3314714" cy="20091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B2F2E1-B838-48A6-9A05-0DB15C6E0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25" y="4472613"/>
            <a:ext cx="2993525" cy="222300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9E14B6-5F18-403A-B627-A0ACD8BFA09C}"/>
              </a:ext>
            </a:extLst>
          </p:cNvPr>
          <p:cNvSpPr/>
          <p:nvPr/>
        </p:nvSpPr>
        <p:spPr>
          <a:xfrm>
            <a:off x="4132385" y="4158762"/>
            <a:ext cx="7690163" cy="238271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Model Summary show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Very low value of p (</a:t>
            </a:r>
            <a:r>
              <a:rPr lang="en-US" altLang="en-US" sz="1600" dirty="0"/>
              <a:t>p-value: &lt; 2.2e-16)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sz="1600" dirty="0"/>
              <a:t>Adjusted R-squared: 0.9472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RMSE(Route Mean Square Error is $1,116/= (far lower than $3,000)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Monthly Income test data and predicted Monthly Sal looks very aligned (fig2)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no_sal</a:t>
            </a:r>
            <a:r>
              <a:rPr lang="en-US" sz="1600" dirty="0"/>
              <a:t> data with predicted Monthly salary also looks aligned (fig3)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4B00890-7033-4CB3-AE4A-F71195268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73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5890756-C71B-48DF-8060-4BB9FC0EA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43361A1-4181-480A-A692-ABD6AAADAE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929717"/>
              </p:ext>
            </p:extLst>
          </p:nvPr>
        </p:nvGraphicFramePr>
        <p:xfrm>
          <a:off x="9026535" y="316523"/>
          <a:ext cx="1133461" cy="956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Macro-Enabled Worksheet" showAsIcon="1" r:id="rId7" imgW="914400" imgH="771525" progId="Excel.SheetMacroEnabled.12">
                  <p:embed/>
                </p:oleObj>
              </mc:Choice>
              <mc:Fallback>
                <p:oleObj name="Macro-Enabled Worksheet" showAsIcon="1" r:id="rId7" imgW="914400" imgH="771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26535" y="316523"/>
                        <a:ext cx="1133461" cy="956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EFF6BC5-E972-45E4-9787-C89FDB10771D}"/>
              </a:ext>
            </a:extLst>
          </p:cNvPr>
          <p:cNvSpPr/>
          <p:nvPr/>
        </p:nvSpPr>
        <p:spPr>
          <a:xfrm>
            <a:off x="809625" y="4038600"/>
            <a:ext cx="2993524" cy="4381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</a:rPr>
              <a:t>Confusion Matrix and Statistics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A0FAE17-BFFA-4021-A8BE-E9E643E2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F4CF70-7740-43B9-ACE2-BC61FD076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699" y="90101"/>
            <a:ext cx="1468757" cy="10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2B29-5AC1-4C08-9467-0EA1EB1C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89E14B6-5F18-403A-B627-A0ACD8BFA09C}"/>
              </a:ext>
            </a:extLst>
          </p:cNvPr>
          <p:cNvSpPr/>
          <p:nvPr/>
        </p:nvSpPr>
        <p:spPr>
          <a:xfrm>
            <a:off x="5002950" y="4262504"/>
            <a:ext cx="4951708" cy="17590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Confusion Matrix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Built a KNN model with Accuracy of 86.78%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Very low p-value 4.49e-06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Sensitivity of 86.71%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Specificity of 100%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4B00890-7033-4CB3-AE4A-F71195268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473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5890756-C71B-48DF-8060-4BB9FC0EA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18473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7CE4180-7866-4185-90FE-85347BD15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" y="1840736"/>
            <a:ext cx="4528467" cy="4843537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014E17A-FF64-48FF-841C-60A27DDEE328}"/>
              </a:ext>
            </a:extLst>
          </p:cNvPr>
          <p:cNvSpPr/>
          <p:nvPr/>
        </p:nvSpPr>
        <p:spPr>
          <a:xfrm>
            <a:off x="6036590" y="1503335"/>
            <a:ext cx="4951708" cy="2255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Built a KNN (K Nearest Neighbor) model to predict attrition. </a:t>
            </a:r>
          </a:p>
          <a:p>
            <a:endParaRPr lang="en-US" dirty="0"/>
          </a:p>
          <a:p>
            <a:r>
              <a:rPr lang="en-US" dirty="0"/>
              <a:t>Used two prime attributes to predict attrition: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Working Years</a:t>
            </a:r>
          </a:p>
          <a:p>
            <a:r>
              <a:rPr lang="en-US" dirty="0"/>
              <a:t>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6F9169-7298-4BC5-AC8D-0F580789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2752" y="4790651"/>
            <a:ext cx="1691091" cy="1271596"/>
          </a:xfrm>
          <a:prstGeom prst="rect">
            <a:avLst/>
          </a:prstGeom>
        </p:spPr>
      </p:pic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36880888-427D-4AB9-8428-2015D59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51905"/>
              </p:ext>
            </p:extLst>
          </p:nvPr>
        </p:nvGraphicFramePr>
        <p:xfrm>
          <a:off x="10673166" y="47102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Macro-Enabled Worksheet" showAsIcon="1" r:id="rId5" imgW="914400" imgH="771525" progId="Excel.SheetMacroEnabled.12">
                  <p:embed/>
                </p:oleObj>
              </mc:Choice>
              <mc:Fallback>
                <p:oleObj name="Macro-Enabled Worksheet" showAsIcon="1" r:id="rId5" imgW="914400" imgH="771525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73166" y="47102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5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5D7B-A12A-4625-89A0-E0AEBE1F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B83EB3-DCDD-4F9A-811E-E727460A91A5}"/>
              </a:ext>
            </a:extLst>
          </p:cNvPr>
          <p:cNvSpPr/>
          <p:nvPr/>
        </p:nvSpPr>
        <p:spPr>
          <a:xfrm>
            <a:off x="714375" y="1447800"/>
            <a:ext cx="10873191" cy="1038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Keep focus on young employees and build better education/ training program to minimize turnover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FDDAF0-7506-4A4D-A79E-3EE13323F1D3}"/>
              </a:ext>
            </a:extLst>
          </p:cNvPr>
          <p:cNvSpPr/>
          <p:nvPr/>
        </p:nvSpPr>
        <p:spPr>
          <a:xfrm>
            <a:off x="714374" y="2737434"/>
            <a:ext cx="10873191" cy="1038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Review financial package like stock options to earn employee loyalty and binding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6624738-997B-47DE-8751-5E198F925F97}"/>
              </a:ext>
            </a:extLst>
          </p:cNvPr>
          <p:cNvSpPr/>
          <p:nvPr/>
        </p:nvSpPr>
        <p:spPr>
          <a:xfrm>
            <a:off x="714374" y="4073817"/>
            <a:ext cx="10873191" cy="1038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Build special training program for employee at lower level to reduce their attrition vulnerability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6C4D14-34ED-4816-86D6-C97375607B92}"/>
              </a:ext>
            </a:extLst>
          </p:cNvPr>
          <p:cNvSpPr/>
          <p:nvPr/>
        </p:nvSpPr>
        <p:spPr>
          <a:xfrm>
            <a:off x="659404" y="5410200"/>
            <a:ext cx="10873191" cy="1038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Balanced work to minimize over time</a:t>
            </a:r>
          </a:p>
        </p:txBody>
      </p:sp>
    </p:spTree>
    <p:extLst>
      <p:ext uri="{BB962C8B-B14F-4D97-AF65-F5344CB8AC3E}">
        <p14:creationId xmlns:p14="http://schemas.microsoft.com/office/powerpoint/2010/main" val="19883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Bring your presentations to life with 3D_AAS_v3" id="{16D6C460-65F3-4DF8-AE87-56541C30C8AE}" vid="{B7832409-F369-484D-AD9D-1F570206E6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774A73-0280-47B7-9E46-5069D2220801}">
  <ds:schemaRefs>
    <ds:schemaRef ds:uri="http://purl.org/dc/dcmitype/"/>
    <ds:schemaRef ds:uri="16c05727-aa75-4e4a-9b5f-8a80a1165891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06286C1-23B0-486D-BA90-391FEFBD8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126FF7-C1F4-4C68-B9E0-A1BEBFA97A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0</TotalTime>
  <Words>567</Words>
  <Application>Microsoft Office PowerPoint</Application>
  <PresentationFormat>Widescreen</PresentationFormat>
  <Paragraphs>102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Get Started with 3D</vt:lpstr>
      <vt:lpstr>Macro-Enabled Worksheet</vt:lpstr>
      <vt:lpstr>Talent Management Solutions for Fortune 100 Companies</vt:lpstr>
      <vt:lpstr>Objective of Case Study</vt:lpstr>
      <vt:lpstr>Heat Map and Correlation Map</vt:lpstr>
      <vt:lpstr>Job Role Trends</vt:lpstr>
      <vt:lpstr>Top Factors that Lead to Attrition</vt:lpstr>
      <vt:lpstr>Correlation of Attrition and Attributes</vt:lpstr>
      <vt:lpstr>Monthly Salary Model</vt:lpstr>
      <vt:lpstr>Attrition Model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2019-08-14T11:13:35Z</dcterms:created>
  <dcterms:modified xsi:type="dcterms:W3CDTF">2019-08-18T01:49:59Z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